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7" r:id="rId2"/>
    <p:sldId id="258" r:id="rId3"/>
    <p:sldId id="263" r:id="rId4"/>
    <p:sldId id="266" r:id="rId5"/>
    <p:sldId id="267" r:id="rId6"/>
    <p:sldId id="260" r:id="rId7"/>
    <p:sldId id="306" r:id="rId8"/>
    <p:sldId id="307" r:id="rId9"/>
    <p:sldId id="275" r:id="rId10"/>
    <p:sldId id="276" r:id="rId11"/>
    <p:sldId id="308" r:id="rId12"/>
    <p:sldId id="309" r:id="rId13"/>
    <p:sldId id="311" r:id="rId14"/>
    <p:sldId id="310" r:id="rId15"/>
    <p:sldId id="304" r:id="rId16"/>
    <p:sldId id="305" r:id="rId17"/>
    <p:sldId id="302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5B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722" autoAdjust="0"/>
  </p:normalViewPr>
  <p:slideViewPr>
    <p:cSldViewPr>
      <p:cViewPr>
        <p:scale>
          <a:sx n="95" d="100"/>
          <a:sy n="95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C4D68-7714-48B0-BD2E-52510568A31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9EFBA-881F-44A9-B0BD-9416A196B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2346-119D-4A1D-AA0D-9035CA67EEDB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EB8D-6D85-49B4-B792-31DF5E3E7C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EB8D-6D85-49B4-B792-31DF5E3E7C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EB8D-6D85-49B4-B792-31DF5E3E7C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8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5D447D87-D536-4EBE-A907-399A28D0D897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2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!) The weightage for </a:t>
            </a:r>
            <a:r>
              <a:rPr lang="en-US" b="1" dirty="0" smtClean="0">
                <a:ea typeface="ＭＳ Ｐゴシック"/>
                <a:cs typeface="ＭＳ Ｐゴシック"/>
              </a:rPr>
              <a:t>Perception of Public Services</a:t>
            </a:r>
            <a:r>
              <a:rPr lang="en-US" dirty="0" smtClean="0">
                <a:ea typeface="ＭＳ Ｐゴシック"/>
                <a:cs typeface="ＭＳ Ｐゴシック"/>
              </a:rPr>
              <a:t> was further divided into a hierarchy of 4 levels to meet the desired objective. Level 1 included facilities which are more critical to state government whereas Level 4 included facilities that are more critical to central government. </a:t>
            </a:r>
          </a:p>
          <a:p>
            <a:r>
              <a:rPr lang="en-US" u="sng" dirty="0" smtClean="0">
                <a:ea typeface="ＭＳ Ｐゴシック"/>
                <a:cs typeface="ＭＳ Ｐゴシック"/>
              </a:rPr>
              <a:t>Level 1</a:t>
            </a:r>
            <a:r>
              <a:rPr lang="en-US" dirty="0" smtClean="0">
                <a:ea typeface="ＭＳ Ｐゴシック"/>
                <a:cs typeface="ＭＳ Ｐゴシック"/>
              </a:rPr>
              <a:t> – This level included areas like Power supply, Law &amp; Order situation &amp; Instances of crime. It was given a weightage of </a:t>
            </a:r>
            <a:r>
              <a:rPr lang="en-US" b="1" dirty="0" smtClean="0">
                <a:ea typeface="ＭＳ Ｐゴシック"/>
                <a:cs typeface="ＭＳ Ｐゴシック"/>
              </a:rPr>
              <a:t>8 points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u="sng" dirty="0" smtClean="0">
                <a:ea typeface="ＭＳ Ｐゴシック"/>
                <a:cs typeface="ＭＳ Ｐゴシック"/>
              </a:rPr>
              <a:t>Level 2</a:t>
            </a:r>
            <a:r>
              <a:rPr lang="en-US" dirty="0" smtClean="0">
                <a:ea typeface="ＭＳ Ｐゴシック"/>
                <a:cs typeface="ＭＳ Ｐゴシック"/>
              </a:rPr>
              <a:t> – This level included areas like Availability of food through ration shops &amp; Pollution problems. It was given a weightage of </a:t>
            </a:r>
            <a:r>
              <a:rPr lang="en-US" b="1" dirty="0" smtClean="0">
                <a:ea typeface="ＭＳ Ｐゴシック"/>
                <a:cs typeface="ＭＳ Ｐゴシック"/>
              </a:rPr>
              <a:t>5 points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</a:p>
          <a:p>
            <a:r>
              <a:rPr lang="en-US" u="sng" dirty="0" smtClean="0">
                <a:ea typeface="ＭＳ Ｐゴシック"/>
                <a:cs typeface="ＭＳ Ｐゴシック"/>
              </a:rPr>
              <a:t>Level 3</a:t>
            </a:r>
            <a:r>
              <a:rPr lang="en-US" dirty="0" smtClean="0">
                <a:ea typeface="ＭＳ Ｐゴシック"/>
                <a:cs typeface="ＭＳ Ｐゴシック"/>
              </a:rPr>
              <a:t> – This level included areas like Hospitals &amp; other Medical facilities &amp; Appropriate Schools &amp; Colleges. It was given a weightage of </a:t>
            </a:r>
            <a:r>
              <a:rPr lang="en-US" b="1" dirty="0" smtClean="0">
                <a:ea typeface="ＭＳ Ｐゴシック"/>
                <a:cs typeface="ＭＳ Ｐゴシック"/>
              </a:rPr>
              <a:t>4 points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u="sng" dirty="0" smtClean="0">
                <a:ea typeface="ＭＳ Ｐゴシック"/>
                <a:cs typeface="ＭＳ Ｐゴシック"/>
              </a:rPr>
              <a:t>Level 4</a:t>
            </a:r>
            <a:r>
              <a:rPr lang="en-US" dirty="0" smtClean="0">
                <a:ea typeface="ＭＳ Ｐゴシック"/>
                <a:cs typeface="ＭＳ Ｐゴシック"/>
              </a:rPr>
              <a:t> – This level included rest of the areas like Condition of Roads, Traffic Jams &amp; Congestion, Availability of public gardens, Availability of public transport facilities, Water Supply, Water logging problems &amp; Cleanliness &amp; Sanitation facilities. It was given a weightage of </a:t>
            </a:r>
            <a:r>
              <a:rPr lang="en-US" b="1" dirty="0" smtClean="0">
                <a:ea typeface="ＭＳ Ｐゴシック"/>
                <a:cs typeface="ＭＳ Ｐゴシック"/>
              </a:rPr>
              <a:t>3 points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2) </a:t>
            </a:r>
            <a:r>
              <a:rPr lang="en-US" b="1" dirty="0" smtClean="0">
                <a:ea typeface="ＭＳ Ｐゴシック"/>
                <a:cs typeface="ＭＳ Ｐゴシック"/>
              </a:rPr>
              <a:t>Broad Overall Measures</a:t>
            </a:r>
            <a:r>
              <a:rPr lang="en-US" dirty="0" smtClean="0">
                <a:ea typeface="ＭＳ Ｐゴシック"/>
                <a:cs typeface="ＭＳ Ｐゴシック"/>
              </a:rPr>
              <a:t>: included opinions on Satisfaction with the MLA and Improvement in Lifestyle.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47720FE4-493A-4E6B-BE35-5324087ADEE0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90F2-F940-4380-9D0F-B238F0D79E48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0A5-7184-453A-A981-01312227CE98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A4CD-2CEA-4A48-B287-E2DF94A9123F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0C74-6493-4F0B-B7CF-90FEEE3829E5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A08-7218-4FA9-B866-CB1FF80F84BD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5DAF-EA5C-47D5-9BCD-24D72ABDDE7B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B7FF-659B-4EE1-9B65-E110846B123C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239E-25FB-4862-A155-8E10CC368B30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D5A4-EFE9-4A6F-B996-8F90F50E2F87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BCE7-EF10-4179-9430-49EA4E81E81F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1C8D-AC2D-45D9-B1D7-3DDFF497793B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34B4-26EF-4DBE-A272-F16D8FA47029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17667" r="18063" b="6667"/>
          <a:stretch/>
        </p:blipFill>
        <p:spPr bwMode="auto">
          <a:xfrm>
            <a:off x="2413000" y="182834"/>
            <a:ext cx="4722019" cy="6486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6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48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6667" r="37939" b="17666"/>
          <a:stretch/>
        </p:blipFill>
        <p:spPr bwMode="auto">
          <a:xfrm>
            <a:off x="179512" y="404664"/>
            <a:ext cx="87725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504056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Bookman Old Style" pitchFamily="18" charset="0"/>
              </a:rPr>
              <a:t>Top 10 </a:t>
            </a:r>
            <a:r>
              <a:rPr lang="en-US" sz="2600" b="1" dirty="0" err="1" smtClean="0">
                <a:latin typeface="Bookman Old Style" pitchFamily="18" charset="0"/>
              </a:rPr>
              <a:t>Councillors</a:t>
            </a:r>
            <a:r>
              <a:rPr lang="en-US" sz="2600" b="1" dirty="0" smtClean="0">
                <a:latin typeface="Bookman Old Style" pitchFamily="18" charset="0"/>
              </a:rPr>
              <a:t> in Number of Issues Raised</a:t>
            </a:r>
            <a:endParaRPr lang="en-US" sz="26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8132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9512" y="548680"/>
          <a:ext cx="8640960" cy="591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368152"/>
                <a:gridCol w="1728192"/>
                <a:gridCol w="1052425"/>
                <a:gridCol w="1447107"/>
                <a:gridCol w="1244884"/>
              </a:tblGrid>
              <a:tr h="513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Counciilor</a:t>
                      </a:r>
                      <a:r>
                        <a:rPr lang="en-US" sz="1800" u="none" strike="noStrike" dirty="0">
                          <a:effectLst/>
                        </a:rPr>
                        <a:t>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Corporation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Zone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Political Party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No. of issues raised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Rank in the corporation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Mohan Prasad </a:t>
                      </a:r>
                      <a:r>
                        <a:rPr lang="en-US" sz="1800" u="none" strike="noStrike" dirty="0" err="1">
                          <a:effectLst/>
                        </a:rPr>
                        <a:t>Bhardwaj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Narela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BJP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Radhey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Shyam</a:t>
                      </a:r>
                      <a:r>
                        <a:rPr lang="en-US" sz="1800" u="none" strike="noStrike" dirty="0">
                          <a:effectLst/>
                        </a:rPr>
                        <a:t> Sharma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South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BJP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Yogender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Chandoliya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Karol </a:t>
                      </a:r>
                      <a:r>
                        <a:rPr lang="en-US" sz="1800" u="none" strike="noStrike" dirty="0" err="1">
                          <a:effectLst/>
                        </a:rPr>
                        <a:t>Bagh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BJP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Ashish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BJP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Mukesh</a:t>
                      </a:r>
                      <a:r>
                        <a:rPr lang="en-US" sz="1800" u="none" strike="noStrike" dirty="0">
                          <a:effectLst/>
                        </a:rPr>
                        <a:t> Kumar </a:t>
                      </a:r>
                      <a:r>
                        <a:rPr lang="en-US" sz="1800" u="none" strike="noStrike" dirty="0" err="1">
                          <a:effectLst/>
                        </a:rPr>
                        <a:t>Goel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Civil Line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Ram Narayan </a:t>
                      </a:r>
                      <a:r>
                        <a:rPr lang="en-US" sz="1800" u="none" strike="noStrike" dirty="0" err="1">
                          <a:effectLst/>
                        </a:rPr>
                        <a:t>Dubey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Shahdara</a:t>
                      </a:r>
                      <a:r>
                        <a:rPr lang="en-US" sz="1800" u="none" strike="noStrike" dirty="0">
                          <a:effectLst/>
                        </a:rPr>
                        <a:t> North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BJP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Virender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Babbar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Sadar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Paharganj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BJP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Lata</a:t>
                      </a:r>
                      <a:r>
                        <a:rPr lang="en-US" sz="1800" u="none" strike="noStrike" dirty="0">
                          <a:effectLst/>
                        </a:rPr>
                        <a:t> Gupta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Shahdara</a:t>
                      </a:r>
                      <a:r>
                        <a:rPr lang="en-US" sz="1800" u="none" strike="noStrike" dirty="0">
                          <a:effectLst/>
                        </a:rPr>
                        <a:t> South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BJP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Farhad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Suri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Central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Madhu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khurana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NDMC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Sadar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Paharganj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16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Bookman Old Style" pitchFamily="18" charset="0"/>
              </a:rPr>
              <a:t>Councillors</a:t>
            </a:r>
            <a:r>
              <a:rPr lang="en-US" sz="2400" b="1" dirty="0" smtClean="0">
                <a:latin typeface="Bookman Old Style" pitchFamily="18" charset="0"/>
              </a:rPr>
              <a:t> who have not raised a single issue </a:t>
            </a:r>
            <a:br>
              <a:rPr lang="en-US" sz="2400" b="1" dirty="0" smtClean="0">
                <a:latin typeface="Bookman Old Style" pitchFamily="18" charset="0"/>
              </a:rPr>
            </a:br>
            <a:r>
              <a:rPr lang="en-US" sz="2400" b="1" dirty="0" smtClean="0">
                <a:latin typeface="Bookman Old Style" pitchFamily="18" charset="0"/>
              </a:rPr>
              <a:t>in FY 2015-16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5536" y="1124744"/>
          <a:ext cx="8280920" cy="424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293"/>
                <a:gridCol w="1256926"/>
                <a:gridCol w="3549835"/>
                <a:gridCol w="1477866"/>
              </a:tblGrid>
              <a:tr h="650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Councillors</a:t>
                      </a:r>
                      <a:r>
                        <a:rPr lang="en-US" sz="1600" b="1" u="none" strike="noStrike" dirty="0">
                          <a:effectLst/>
                        </a:rPr>
                        <a:t>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Corporation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Constituency  No. &amp; Area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Political</a:t>
                      </a:r>
                    </a:p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Party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0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Reeta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No:4;  Area: </a:t>
                      </a: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Bakhtawarpur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BSP</a:t>
                      </a:r>
                    </a:p>
                  </a:txBody>
                  <a:tcPr marL="0" marR="0" marT="0" marB="0" anchor="ctr"/>
                </a:tc>
              </a:tr>
              <a:tr h="581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Manisha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Jasbir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Karala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No:29;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Area: </a:t>
                      </a:r>
                      <a:r>
                        <a:rPr lang="en-IN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Karala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</a:p>
                  </a:txBody>
                  <a:tcPr marL="0" marR="0" marT="0" marB="0" anchor="ctr"/>
                </a:tc>
              </a:tr>
              <a:tr h="426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Satwinder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Kaur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Sirsa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No:103;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Area: </a:t>
                      </a:r>
                      <a:r>
                        <a:rPr lang="en-US" dirty="0" smtClean="0"/>
                        <a:t>Punjabi </a:t>
                      </a:r>
                      <a:r>
                        <a:rPr lang="en-US" dirty="0" err="1" smtClean="0"/>
                        <a:t>Bagh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BJP</a:t>
                      </a:r>
                    </a:p>
                  </a:txBody>
                  <a:tcPr marL="0" marR="0" marT="0" marB="0" anchor="ctr"/>
                </a:tc>
              </a:tr>
              <a:tr h="426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Ankita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Saini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No:164; </a:t>
                      </a:r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Area: </a:t>
                      </a:r>
                      <a:r>
                        <a:rPr lang="en-US" dirty="0" err="1" smtClean="0"/>
                        <a:t>Haus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Khaz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BJP</a:t>
                      </a:r>
                    </a:p>
                  </a:txBody>
                  <a:tcPr marL="0" marR="0" marT="0" marB="0" anchor="ctr"/>
                </a:tc>
              </a:tr>
              <a:tr h="426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Neetu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No:208; Area: Sarita </a:t>
                      </a:r>
                      <a:r>
                        <a:rPr lang="en-US" dirty="0" err="1" smtClean="0"/>
                        <a:t>Vihar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</a:p>
                  </a:txBody>
                  <a:tcPr marL="0" marR="0" marT="0" marB="0" anchor="ctr"/>
                </a:tc>
              </a:tr>
              <a:tr h="426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No:211; Area: </a:t>
                      </a:r>
                      <a:r>
                        <a:rPr lang="en-US" dirty="0" err="1" smtClean="0"/>
                        <a:t>Trilokpuri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</a:t>
                      </a:r>
                    </a:p>
                  </a:txBody>
                  <a:tcPr marL="0" marR="0" marT="0" marB="0" anchor="ctr"/>
                </a:tc>
              </a:tr>
              <a:tr h="47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Devendra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No:219; Area: Mayur </a:t>
                      </a:r>
                      <a:r>
                        <a:rPr lang="en-US" dirty="0" err="1" smtClean="0"/>
                        <a:t>Vihar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Ph</a:t>
                      </a:r>
                      <a:r>
                        <a:rPr lang="en-US" dirty="0" smtClean="0"/>
                        <a:t>-II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BJP</a:t>
                      </a:r>
                    </a:p>
                  </a:txBody>
                  <a:tcPr marL="0" marR="0" marT="0" marB="0" anchor="ctr"/>
                </a:tc>
              </a:tr>
              <a:tr h="426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Parveen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EDMC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No:268; Area: </a:t>
                      </a:r>
                      <a:r>
                        <a:rPr lang="en-US" dirty="0" err="1" smtClean="0"/>
                        <a:t>Mustafabad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48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6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48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3" t="22334" r="1937" b="22728"/>
          <a:stretch/>
        </p:blipFill>
        <p:spPr bwMode="auto">
          <a:xfrm>
            <a:off x="685800" y="620688"/>
            <a:ext cx="7702624" cy="537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5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0" t="17334" r="5625" b="36889"/>
          <a:stretch/>
        </p:blipFill>
        <p:spPr bwMode="auto">
          <a:xfrm>
            <a:off x="846110" y="764704"/>
            <a:ext cx="7686330" cy="52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48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5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Bookman Old Style" pitchFamily="18" charset="0"/>
              </a:rPr>
              <a:t>Party-wise Average Score</a:t>
            </a:r>
            <a:endParaRPr lang="en-US" sz="40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58021"/>
              </p:ext>
            </p:extLst>
          </p:nvPr>
        </p:nvGraphicFramePr>
        <p:xfrm>
          <a:off x="323528" y="1124744"/>
          <a:ext cx="8496945" cy="46062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4137"/>
                <a:gridCol w="1008112"/>
                <a:gridCol w="922704"/>
                <a:gridCol w="1074027"/>
                <a:gridCol w="805519"/>
                <a:gridCol w="989512"/>
                <a:gridCol w="755781"/>
                <a:gridCol w="964692"/>
                <a:gridCol w="752461"/>
              </a:tblGrid>
              <a:tr h="2897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Party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Delhi (Overall)</a:t>
                      </a:r>
                      <a:endParaRPr lang="en-US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NDMC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SDMC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EDMC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7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No. of Members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Score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No. of Members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Score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No. of Members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Score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No. of Members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Score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BJP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57.05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58.21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56.95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55.21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BSP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49.91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60.55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55.44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54.93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56.38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50.52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56.20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41.97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INLD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40.21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9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Jantadal (Untied)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52.71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52.71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LJSP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56.81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NCP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57.18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RLD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52.10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47.88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60.52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64.08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64.08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8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Overall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55.75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56.22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56.04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54.52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48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0212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Top 3 parties (with </a:t>
            </a:r>
            <a:r>
              <a:rPr lang="en-IN" dirty="0" err="1" smtClean="0"/>
              <a:t>atleast</a:t>
            </a:r>
            <a:r>
              <a:rPr lang="en-IN" dirty="0" smtClean="0"/>
              <a:t> 5 members in the MCDs) are NCP, BJP &amp; INC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4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8755579" cy="508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55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320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Bookman Old Style" pitchFamily="18" charset="0"/>
              </a:rPr>
              <a:t>Top </a:t>
            </a:r>
            <a:r>
              <a:rPr lang="en-US" sz="3200" b="1" dirty="0" err="1">
                <a:latin typeface="Bookman Old Style" pitchFamily="18" charset="0"/>
              </a:rPr>
              <a:t>Councillors</a:t>
            </a:r>
            <a:r>
              <a:rPr lang="en-US" sz="3200" b="1" dirty="0" smtClean="0">
                <a:latin typeface="Bookman Old Style" pitchFamily="18" charset="0"/>
              </a:rPr>
              <a:t> in Different Parameters across Delhi</a:t>
            </a:r>
            <a:endParaRPr lang="en-US" sz="3200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48188"/>
              </p:ext>
            </p:extLst>
          </p:nvPr>
        </p:nvGraphicFramePr>
        <p:xfrm>
          <a:off x="323528" y="1284952"/>
          <a:ext cx="8496944" cy="468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6166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Parameters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 </a:t>
                      </a:r>
                      <a:r>
                        <a:rPr lang="en-US" sz="2400" dirty="0" err="1" smtClean="0"/>
                        <a:t>Councillors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Attendance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100%: Seema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Taihra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NDMC (Area: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Bazar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Ram);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Lata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Sodhi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NDMC (Area: Ram Nagar)</a:t>
                      </a:r>
                    </a:p>
                  </a:txBody>
                  <a:tcPr anchor="ctr"/>
                </a:tc>
              </a:tr>
              <a:tr h="5427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Number of Issues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Raised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809 issues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raised: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Mohan Prasad Bhardwaj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NDMC (Area: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Bankner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Importance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Issue Raised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47%: Anil Gautam,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EDMC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(Area: Durga Puri)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Issue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Raised Compared to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Citizen's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Complaints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61%: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Niki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Singh,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EDMC (Area: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Ashok Nagar)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Perceived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Accessibility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92%: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Varyam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Kaur, EDMC (Area: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Raghubarpura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Perception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Public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89%: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Radhey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Shyam Sharma SDMC (Area: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Vasant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Vihar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Perceived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Least Corrupt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94%: Maya Devi, SDMC (Area: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Manglapuri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Overall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72%: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Rajni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Mamtani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SDMC (Area: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Puri South)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484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29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9801C71C-42AC-4D09-8FD4-02476EDE92F4}" type="slidenum">
              <a:rPr lang="en-US" smtClean="0">
                <a:solidFill>
                  <a:schemeClr val="tx2"/>
                </a:solidFill>
              </a:rPr>
              <a:pPr eaLnBrk="1" hangingPunct="1"/>
              <a:t>18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990600"/>
          </a:xfrm>
        </p:spPr>
        <p:txBody>
          <a:bodyPr/>
          <a:lstStyle/>
          <a:p>
            <a:pPr algn="ctr"/>
            <a:r>
              <a:rPr lang="en-US" sz="4000" b="1" dirty="0" smtClean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6885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Bookman Old Style" pitchFamily="18" charset="0"/>
              </a:rPr>
              <a:t>Parameters for Rating Municipal Councillors (1/4)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23056" y="5797128"/>
            <a:ext cx="8153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just" eaLnBrk="1" hangingPunct="1"/>
            <a:r>
              <a:rPr lang="en-US" sz="1700" b="1" dirty="0">
                <a:latin typeface="+mn-lt"/>
              </a:rPr>
              <a:t>RTI Data Source</a:t>
            </a:r>
            <a:r>
              <a:rPr lang="en-US" sz="1700" dirty="0">
                <a:latin typeface="+mn-lt"/>
              </a:rPr>
              <a:t>: </a:t>
            </a:r>
            <a:r>
              <a:rPr lang="en-US" sz="1700" b="1" baseline="30000" dirty="0">
                <a:latin typeface="+mn-lt"/>
              </a:rPr>
              <a:t>1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smtClean="0">
                <a:latin typeface="+mn-lt"/>
              </a:rPr>
              <a:t>Municipal Secretary, MCD and Engineering (Planning) &amp; Accounts Department ; </a:t>
            </a:r>
            <a:r>
              <a:rPr lang="en-US" sz="1700" b="1" baseline="30000" dirty="0">
                <a:latin typeface="+mn-lt"/>
              </a:rPr>
              <a:t>2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smtClean="0">
                <a:latin typeface="+mn-lt"/>
              </a:rPr>
              <a:t>MCD and Election </a:t>
            </a:r>
            <a:r>
              <a:rPr lang="en-US" sz="1700" dirty="0">
                <a:latin typeface="+mn-lt"/>
              </a:rPr>
              <a:t>Commission of India’s Website; </a:t>
            </a:r>
            <a:r>
              <a:rPr lang="en-US" sz="1700" b="1" baseline="30000" dirty="0">
                <a:latin typeface="+mn-lt"/>
              </a:rPr>
              <a:t>3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smtClean="0">
                <a:latin typeface="+mn-lt"/>
              </a:rPr>
              <a:t>Delhi Police.</a:t>
            </a:r>
            <a:endParaRPr lang="en-US" sz="1700" dirty="0">
              <a:latin typeface="+mn-lt"/>
            </a:endParaRPr>
          </a:p>
        </p:txBody>
      </p:sp>
      <p:pic>
        <p:nvPicPr>
          <p:cNvPr id="9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62344"/>
              </p:ext>
            </p:extLst>
          </p:nvPr>
        </p:nvGraphicFramePr>
        <p:xfrm>
          <a:off x="457200" y="1219200"/>
          <a:ext cx="8229600" cy="3992782"/>
        </p:xfrm>
        <a:graphic>
          <a:graphicData uri="http://schemas.openxmlformats.org/drawingml/2006/table">
            <a:tbl>
              <a:tblPr/>
              <a:tblGrid>
                <a:gridCol w="6400800"/>
                <a:gridCol w="1828800"/>
              </a:tblGrid>
              <a:tr h="457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Parameter</a:t>
                      </a: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Marks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</a:tr>
              <a:tr h="670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Present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(Attendance, No. &amp; Quality of Issues Raised, Usage of Area Development Fund)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63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96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Past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(Education qualification, PAN Card, Criminal cases)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219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Perception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(through an citizen survey of 29,950 people for their perception on their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Councillor’s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accessibility/availability, performance, corruption, and satisfaction with quality of life, services provided by government)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96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Negative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for new FIR cases after 2012 election 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Minus 5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96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Negative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for pending Charge Sheet 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Minus 5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457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457200" y="18288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457200" y="24384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457200" y="28956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7704" y="5301208"/>
            <a:ext cx="6002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i="1" dirty="0"/>
              <a:t>Period under consideration</a:t>
            </a:r>
            <a:r>
              <a:rPr lang="en-IN" sz="1600" b="1" i="1" dirty="0"/>
              <a:t> </a:t>
            </a:r>
            <a:r>
              <a:rPr lang="en-IN" sz="1600" i="1" dirty="0"/>
              <a:t>–</a:t>
            </a:r>
            <a:r>
              <a:rPr lang="en-IN" sz="1600" b="1" i="1" dirty="0"/>
              <a:t> April </a:t>
            </a:r>
            <a:r>
              <a:rPr lang="en-IN" sz="1600" b="1" i="1" dirty="0" smtClean="0"/>
              <a:t>2015 </a:t>
            </a:r>
            <a:r>
              <a:rPr lang="en-IN" sz="1600" b="1" i="1" dirty="0"/>
              <a:t>to March </a:t>
            </a:r>
            <a:r>
              <a:rPr lang="en-IN" sz="1600" b="1" i="1" dirty="0" smtClean="0"/>
              <a:t>2016</a:t>
            </a:r>
            <a:endParaRPr lang="en-IN" sz="1600" b="1" i="1" dirty="0"/>
          </a:p>
        </p:txBody>
      </p:sp>
    </p:spTree>
    <p:extLst>
      <p:ext uri="{BB962C8B-B14F-4D97-AF65-F5344CB8AC3E}">
        <p14:creationId xmlns:p14="http://schemas.microsoft.com/office/powerpoint/2010/main" val="2497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Bookman Old Style" pitchFamily="18" charset="0"/>
                <a:ea typeface="ＭＳ Ｐゴシック"/>
                <a:cs typeface="ＭＳ Ｐゴシック"/>
              </a:rPr>
              <a:t>Parameters for Rating </a:t>
            </a:r>
            <a:r>
              <a:rPr lang="en-US" sz="2800" b="1" dirty="0" smtClean="0">
                <a:latin typeface="Bookman Old Style" pitchFamily="18" charset="0"/>
                <a:ea typeface="ＭＳ Ｐゴシック"/>
                <a:cs typeface="ＭＳ Ｐゴシック"/>
              </a:rPr>
              <a:t>Municipal </a:t>
            </a:r>
            <a:r>
              <a:rPr lang="en-US" sz="2800" b="1" dirty="0" err="1" smtClean="0">
                <a:latin typeface="Bookman Old Style" pitchFamily="18" charset="0"/>
                <a:ea typeface="ＭＳ Ｐゴシック"/>
                <a:cs typeface="ＭＳ Ｐゴシック"/>
              </a:rPr>
              <a:t>Councillors</a:t>
            </a:r>
            <a:r>
              <a:rPr lang="en-US" sz="2800" b="1" dirty="0" smtClean="0">
                <a:latin typeface="Bookman Old Style" pitchFamily="18" charset="0"/>
                <a:ea typeface="ＭＳ Ｐゴシック"/>
                <a:cs typeface="ＭＳ Ｐゴシック"/>
              </a:rPr>
              <a:t> (2/4</a:t>
            </a:r>
            <a:r>
              <a:rPr lang="en-US" sz="2800" b="1" dirty="0">
                <a:latin typeface="Bookman Old Style" pitchFamily="18" charset="0"/>
                <a:ea typeface="ＭＳ Ｐゴシック"/>
                <a:cs typeface="ＭＳ Ｐゴシック"/>
              </a:rPr>
              <a:t>)</a:t>
            </a:r>
            <a:endParaRPr lang="en-US" sz="2800" dirty="0">
              <a:latin typeface="Bookman Old Style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6841051"/>
              </p:ext>
            </p:extLst>
          </p:nvPr>
        </p:nvGraphicFramePr>
        <p:xfrm>
          <a:off x="179512" y="980728"/>
          <a:ext cx="8712968" cy="5400675"/>
        </p:xfrm>
        <a:graphic>
          <a:graphicData uri="http://schemas.openxmlformats.org/drawingml/2006/table">
            <a:tbl>
              <a:tblPr/>
              <a:tblGrid>
                <a:gridCol w="7664185"/>
                <a:gridCol w="1048783"/>
              </a:tblGrid>
              <a:tr h="3714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                                          Present Parameter                                      (Marks)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Sessions Attended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Based on percentage of attendance. 1) 100% to 91%- 10; 2) 90% to 76% - 8; 3) 75% to 61% -6; 4) 60% to 51% - 4; and 5) below 50% - 0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Number of Issues Raised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Against Group Percentage Rank.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10 being the top most percentile and so on to the lowest for 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Importance of Issues Raised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Based on issues raised asked related to Obligatory duties , Discretionary duties as per the Delhi Corporation Act, 1957 or based on subjects under the power of State/Central governments.</a:t>
                      </a:r>
                      <a:endParaRPr kumimoji="0" lang="en-IN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  <a:cs typeface="+mn-cs"/>
                        </a:rPr>
                        <a:t>Issues raised compared to Citizen's Complaints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  <a:cs typeface="+mn-cs"/>
                        </a:rPr>
                        <a:t>Based on issues raised by councillors compared with complaints of citizens as collated by the 12 </a:t>
                      </a:r>
                      <a:r>
                        <a:rPr kumimoji="0" lang="en-IN" sz="16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  <a:cs typeface="+mn-cs"/>
                        </a:rPr>
                        <a:t>zonal</a:t>
                      </a:r>
                      <a:r>
                        <a:rPr kumimoji="0" lang="en-IN" sz="1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  <a:cs typeface="+mn-cs"/>
                        </a:rPr>
                        <a:t> control rooms.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Total Local Area Development Funds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Utilised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during April’2015 to March'2016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Calculation for the current financial year is done for 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utilised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(booked)  fund of Rs.50 lakh  for NDMC, Rs.30 lakh for SDMC &amp; Rs.25 lakh for EDMC.1) 100% (or more) to 91%- 5; 2) 90% to 76% - 4; 3) 75% to 61% -3; 4) 60% to 51% - 2; and 5) below 50% - 0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7700" y="64468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74614"/>
              </p:ext>
            </p:extLst>
          </p:nvPr>
        </p:nvGraphicFramePr>
        <p:xfrm>
          <a:off x="7924800" y="6400800"/>
          <a:ext cx="8382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hlinkClick r:id="rId4" action="ppaction://hlinksldjump"/>
                        </a:rPr>
                        <a:t>Back</a:t>
                      </a:r>
                      <a:endParaRPr lang="en-US" sz="1600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20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latin typeface="Bookman Old Style" pitchFamily="18" charset="0"/>
                <a:ea typeface="ＭＳ Ｐゴシック"/>
                <a:cs typeface="ＭＳ Ｐゴシック"/>
              </a:rPr>
              <a:t>Parameters for Rating Municipal </a:t>
            </a:r>
            <a:r>
              <a:rPr lang="en-US" sz="3200" b="1" dirty="0" err="1" smtClean="0">
                <a:latin typeface="Bookman Old Style" pitchFamily="18" charset="0"/>
                <a:ea typeface="ＭＳ Ｐゴシック"/>
                <a:cs typeface="ＭＳ Ｐゴシック"/>
              </a:rPr>
              <a:t>Councillors</a:t>
            </a:r>
            <a:r>
              <a:rPr lang="en-US" sz="3200" b="1" dirty="0" smtClean="0">
                <a:latin typeface="Bookman Old Style" pitchFamily="18" charset="0"/>
                <a:ea typeface="ＭＳ Ｐゴシック"/>
                <a:cs typeface="ＭＳ Ｐゴシック"/>
              </a:rPr>
              <a:t> (3/4)</a:t>
            </a: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9D35A20A-144E-43B0-95BF-7EBE2DA502F2}" type="slidenum">
              <a:rPr lang="en-US" smtClean="0">
                <a:solidFill>
                  <a:schemeClr val="tx2"/>
                </a:solidFill>
              </a:rPr>
              <a:pPr eaLnBrk="1" hangingPunct="1"/>
              <a:t>4</a:t>
            </a:fld>
            <a:endParaRPr lang="en-US" smtClean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18372"/>
              </p:ext>
            </p:extLst>
          </p:nvPr>
        </p:nvGraphicFramePr>
        <p:xfrm>
          <a:off x="457200" y="1676399"/>
          <a:ext cx="8229600" cy="3352801"/>
        </p:xfrm>
        <a:graphic>
          <a:graphicData uri="http://schemas.openxmlformats.org/drawingml/2006/table">
            <a:tbl>
              <a:tblPr/>
              <a:tblGrid>
                <a:gridCol w="7239000"/>
                <a:gridCol w="990600"/>
              </a:tblGrid>
              <a:tr h="39213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                                                Past Parameter                                      (Marks)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Education Qualification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 minimum of 10th Pass - 1; if not – 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Income Tax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1) Possessing PAN Card - 1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Criminal Record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If the candidate has zero cases registered against her/him, then 5; else as below: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1) Criminal Cases Registered containing the following charges: Murder, Rape, Molestation, Riot, Extortion - 0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2) Other criminal cases than the above mentioned – 3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96028"/>
              </p:ext>
            </p:extLst>
          </p:nvPr>
        </p:nvGraphicFramePr>
        <p:xfrm>
          <a:off x="7848600" y="5486400"/>
          <a:ext cx="9906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hlinkClick r:id="rId4" action="ppaction://hlinksldjump"/>
                        </a:rPr>
                        <a:t>Back</a:t>
                      </a:r>
                      <a:endParaRPr lang="en-US" sz="1600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7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latin typeface="Bookman Old Style" pitchFamily="18" charset="0"/>
                <a:ea typeface="ＭＳ Ｐゴシック"/>
                <a:cs typeface="ＭＳ Ｐゴシック"/>
              </a:rPr>
              <a:t>Parameters for Rating Municipal </a:t>
            </a:r>
            <a:r>
              <a:rPr lang="en-US" sz="3200" b="1" dirty="0" err="1" smtClean="0">
                <a:latin typeface="Bookman Old Style" pitchFamily="18" charset="0"/>
                <a:ea typeface="ＭＳ Ｐゴシック"/>
                <a:cs typeface="ＭＳ Ｐゴシック"/>
              </a:rPr>
              <a:t>Councillors</a:t>
            </a:r>
            <a:r>
              <a:rPr lang="en-US" sz="3200" b="1" dirty="0" smtClean="0">
                <a:latin typeface="Bookman Old Style" pitchFamily="18" charset="0"/>
                <a:ea typeface="ＭＳ Ｐゴシック"/>
                <a:cs typeface="ＭＳ Ｐゴシック"/>
              </a:rPr>
              <a:t> (4/4)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97C5ED6E-DD63-435E-94D7-91FAD6C861E6}" type="slidenum">
              <a:rPr lang="en-US" smtClean="0">
                <a:solidFill>
                  <a:schemeClr val="tx2"/>
                </a:solidFill>
              </a:rPr>
              <a:pPr eaLnBrk="1" hangingPunct="1"/>
              <a:t>5</a:t>
            </a:fld>
            <a:endParaRPr lang="en-US" smtClean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2360468"/>
              </p:ext>
            </p:extLst>
          </p:nvPr>
        </p:nvGraphicFramePr>
        <p:xfrm>
          <a:off x="457200" y="1676400"/>
          <a:ext cx="8229600" cy="3054350"/>
        </p:xfrm>
        <a:graphic>
          <a:graphicData uri="http://schemas.openxmlformats.org/drawingml/2006/table">
            <a:tbl>
              <a:tblPr/>
              <a:tblGrid>
                <a:gridCol w="7239000"/>
                <a:gridCol w="990600"/>
              </a:tblGrid>
              <a:tr h="37155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                                        Perception Parameter                                   (Marks)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Perception of Public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Score on Public Services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Awareness &amp; Accessibility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Score on Awareness amongst people about their representative, their political party and ease of access to the representative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Corruption Index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Score on perceived personal corruption of the representative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Broad Measures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Score on overall satisfaction and improvement in quality of life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7200" y="5257800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hlinkClick r:id="rId4" action="ppaction://hlinksldjump"/>
              </a:rPr>
              <a:t>Back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85768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0836" r="48952" b="10000"/>
          <a:stretch/>
        </p:blipFill>
        <p:spPr bwMode="auto">
          <a:xfrm>
            <a:off x="2142863" y="116631"/>
            <a:ext cx="5256584" cy="65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7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188640"/>
            <a:ext cx="8229600" cy="36004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Bookman Old Style" pitchFamily="18" charset="0"/>
              </a:rPr>
              <a:t>Top 3 </a:t>
            </a:r>
            <a:r>
              <a:rPr lang="en-US" sz="3200" b="1" dirty="0" smtClean="0">
                <a:latin typeface="Bookman Old Style" pitchFamily="18" charset="0"/>
              </a:rPr>
              <a:t>Municipal </a:t>
            </a:r>
            <a:r>
              <a:rPr lang="en-US" sz="3200" b="1" dirty="0" err="1" smtClean="0">
                <a:latin typeface="Bookman Old Style" pitchFamily="18" charset="0"/>
              </a:rPr>
              <a:t>Councillors</a:t>
            </a:r>
            <a:endParaRPr lang="en-US" sz="3200" dirty="0">
              <a:latin typeface="Bookman Old Style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9554" y="711277"/>
          <a:ext cx="8136902" cy="1907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1351"/>
                <a:gridCol w="1701351"/>
                <a:gridCol w="1183550"/>
                <a:gridCol w="1183550"/>
                <a:gridCol w="1183550"/>
                <a:gridCol w="1183550"/>
              </a:tblGrid>
              <a:tr h="370202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NDMC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41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Councillors</a:t>
                      </a:r>
                      <a:r>
                        <a:rPr lang="en-US" sz="1400" b="1" u="none" strike="noStrike" dirty="0">
                          <a:effectLst/>
                        </a:rPr>
                        <a:t>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Area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Constituency No.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Political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Score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(</a:t>
                      </a:r>
                      <a:r>
                        <a:rPr lang="en-US" sz="1400" b="1" u="none" strike="noStrike" dirty="0">
                          <a:effectLst/>
                        </a:rPr>
                        <a:t>out of 100)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Overall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93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Seema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Taihra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Bazar </a:t>
                      </a:r>
                      <a:r>
                        <a:rPr lang="en-US" sz="1600" dirty="0" err="1" smtClean="0"/>
                        <a:t>Sita</a:t>
                      </a:r>
                      <a:r>
                        <a:rPr lang="en-US" sz="1600" dirty="0" smtClean="0"/>
                        <a:t> Ram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69.78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Rakesh</a:t>
                      </a:r>
                      <a:r>
                        <a:rPr lang="en-US" sz="1600" u="none" strike="noStrike" dirty="0">
                          <a:effectLst/>
                        </a:rPr>
                        <a:t> Kumar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Kucha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Pandit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BSP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2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Lata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Sodhi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Ram Nagar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BJP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67.59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39552" y="2636912"/>
          <a:ext cx="8136904" cy="2088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6407"/>
                <a:gridCol w="1716407"/>
                <a:gridCol w="1268650"/>
                <a:gridCol w="1119398"/>
                <a:gridCol w="1194025"/>
                <a:gridCol w="1122017"/>
              </a:tblGrid>
              <a:tr h="38539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SDMC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59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Councillors</a:t>
                      </a:r>
                      <a:r>
                        <a:rPr lang="en-US" sz="1400" b="1" u="none" strike="noStrike" dirty="0">
                          <a:effectLst/>
                        </a:rPr>
                        <a:t>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Area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Constituency No.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Political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Score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(</a:t>
                      </a:r>
                      <a:r>
                        <a:rPr lang="en-US" sz="1400" b="1" u="none" strike="noStrike" dirty="0">
                          <a:effectLst/>
                        </a:rPr>
                        <a:t>out of 100)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Overall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678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Rajni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Mamtani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Janak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Puri</a:t>
                      </a:r>
                      <a:r>
                        <a:rPr lang="en-US" sz="1600" dirty="0" smtClean="0"/>
                        <a:t> South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5278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Simmi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Darya </a:t>
                      </a:r>
                      <a:r>
                        <a:rPr lang="en-US" sz="1600" dirty="0" err="1" smtClean="0"/>
                        <a:t>Ganj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523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Radhey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Shyam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Sharma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Vasant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Vihar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82208"/>
              </p:ext>
            </p:extLst>
          </p:nvPr>
        </p:nvGraphicFramePr>
        <p:xfrm>
          <a:off x="539552" y="4725144"/>
          <a:ext cx="8136903" cy="1925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191"/>
                <a:gridCol w="1728191"/>
                <a:gridCol w="1080120"/>
                <a:gridCol w="1152128"/>
                <a:gridCol w="1080120"/>
                <a:gridCol w="1368153"/>
              </a:tblGrid>
              <a:tr h="293752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EDMC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7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Councillors</a:t>
                      </a:r>
                      <a:r>
                        <a:rPr lang="en-US" sz="1400" b="1" u="none" strike="noStrike" dirty="0">
                          <a:effectLst/>
                        </a:rPr>
                        <a:t>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Area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Constituency No.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Political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Score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(</a:t>
                      </a:r>
                      <a:r>
                        <a:rPr lang="en-US" sz="1400" b="1" u="none" strike="noStrike" dirty="0">
                          <a:effectLst/>
                        </a:rPr>
                        <a:t>out of 100)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Overall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106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Varyam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Kaur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Raghubarpura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Anil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Gautam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Durga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Puri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772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Ratan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Singh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Vishwas</a:t>
                      </a:r>
                      <a:r>
                        <a:rPr lang="en-US" sz="1600" dirty="0" smtClean="0"/>
                        <a:t> Nagar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8972" y="638132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3600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Bookman Old Style" pitchFamily="18" charset="0"/>
              </a:rPr>
              <a:t>Bottom </a:t>
            </a:r>
            <a:r>
              <a:rPr lang="en-US" sz="3200" b="1" dirty="0">
                <a:latin typeface="Bookman Old Style" pitchFamily="18" charset="0"/>
              </a:rPr>
              <a:t>3 </a:t>
            </a:r>
            <a:r>
              <a:rPr lang="en-US" sz="3200" b="1" dirty="0" smtClean="0">
                <a:latin typeface="Bookman Old Style" pitchFamily="18" charset="0"/>
              </a:rPr>
              <a:t>Municipal </a:t>
            </a:r>
            <a:r>
              <a:rPr lang="en-US" sz="3200" b="1" dirty="0" err="1" smtClean="0">
                <a:latin typeface="Bookman Old Style" pitchFamily="18" charset="0"/>
              </a:rPr>
              <a:t>Councillors</a:t>
            </a:r>
            <a:endParaRPr lang="en-US" sz="3200" dirty="0">
              <a:latin typeface="Bookman Old Style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32948"/>
              </p:ext>
            </p:extLst>
          </p:nvPr>
        </p:nvGraphicFramePr>
        <p:xfrm>
          <a:off x="539554" y="692696"/>
          <a:ext cx="8064894" cy="17136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206"/>
                <a:gridCol w="1594942"/>
                <a:gridCol w="1205966"/>
                <a:gridCol w="979848"/>
                <a:gridCol w="1205966"/>
                <a:gridCol w="1205966"/>
              </a:tblGrid>
              <a:tr h="377267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NDMC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7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Councillors</a:t>
                      </a:r>
                      <a:r>
                        <a:rPr lang="en-US" sz="1400" b="1" u="none" strike="noStrike" dirty="0">
                          <a:effectLst/>
                        </a:rPr>
                        <a:t>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Area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Constituency No.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Political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Score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(</a:t>
                      </a:r>
                      <a:r>
                        <a:rPr lang="en-US" sz="1400" b="1" u="none" strike="noStrike" dirty="0">
                          <a:effectLst/>
                        </a:rPr>
                        <a:t>out of 100)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Overall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</a:tr>
              <a:tr h="33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Manisha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Jasbir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Karala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Reeta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Bakhtawarpur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</a:tr>
              <a:tr h="273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Reeta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Shokeen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Nilothi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98396"/>
              </p:ext>
            </p:extLst>
          </p:nvPr>
        </p:nvGraphicFramePr>
        <p:xfrm>
          <a:off x="539552" y="2492896"/>
          <a:ext cx="8064897" cy="1853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/>
                <a:gridCol w="1708000"/>
                <a:gridCol w="1195199"/>
                <a:gridCol w="971100"/>
                <a:gridCol w="1195199"/>
                <a:gridCol w="1195199"/>
              </a:tblGrid>
              <a:tr h="360040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SDMC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7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Councillors</a:t>
                      </a:r>
                      <a:r>
                        <a:rPr lang="en-US" sz="1400" b="1" u="none" strike="noStrike" dirty="0">
                          <a:effectLst/>
                        </a:rPr>
                        <a:t>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Area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Constituency No.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Political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Score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(</a:t>
                      </a:r>
                      <a:r>
                        <a:rPr lang="en-US" sz="1400" b="1" u="none" strike="noStrike" dirty="0">
                          <a:effectLst/>
                        </a:rPr>
                        <a:t>out of 100)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Overall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</a:tr>
              <a:tr h="33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Satwinder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Kaur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Sirsa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Punjabi </a:t>
                      </a:r>
                      <a:r>
                        <a:rPr lang="en-US" sz="1600" dirty="0" err="1" smtClean="0"/>
                        <a:t>Bagh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BJP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Kirshan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Najafgarh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</a:tr>
              <a:tr h="377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Neetu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Sarita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Vihar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67544" y="4437112"/>
          <a:ext cx="8136905" cy="18646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208"/>
                <a:gridCol w="1728192"/>
                <a:gridCol w="1070783"/>
                <a:gridCol w="1054786"/>
                <a:gridCol w="1205468"/>
                <a:gridCol w="1205468"/>
              </a:tblGrid>
              <a:tr h="377267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EDMC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7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Councillors</a:t>
                      </a:r>
                      <a:r>
                        <a:rPr lang="en-US" sz="1400" b="1" u="none" strike="noStrike" dirty="0">
                          <a:effectLst/>
                        </a:rPr>
                        <a:t>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Area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Constituency No.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Political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Party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Score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(</a:t>
                      </a:r>
                      <a:r>
                        <a:rPr lang="en-US" sz="1400" b="1" u="none" strike="noStrike" dirty="0">
                          <a:effectLst/>
                        </a:rPr>
                        <a:t>out of 100)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Overall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050"/>
                    </a:solidFill>
                  </a:tcPr>
                </a:tc>
              </a:tr>
              <a:tr h="3386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Trilokpuri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Parveen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Mustafabad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377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Devendra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Kumar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Mayur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Vihar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Ph</a:t>
                      </a:r>
                      <a:r>
                        <a:rPr lang="en-US" sz="1600" dirty="0" smtClean="0"/>
                        <a:t>-II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BJP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1947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7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26920" r="35428" b="8064"/>
          <a:stretch/>
        </p:blipFill>
        <p:spPr bwMode="auto">
          <a:xfrm>
            <a:off x="241964" y="404664"/>
            <a:ext cx="8650516" cy="55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9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1455</Words>
  <Application>Microsoft Office PowerPoint</Application>
  <PresentationFormat>On-screen Show (4:3)</PresentationFormat>
  <Paragraphs>493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Parameters for Rating Municipal Councillors (1/4)</vt:lpstr>
      <vt:lpstr>Parameters for Rating Municipal Councillors (2/4)</vt:lpstr>
      <vt:lpstr>Parameters for Rating Municipal Councillors (3/4)</vt:lpstr>
      <vt:lpstr>Parameters for Rating Municipal Councillors (4/4)</vt:lpstr>
      <vt:lpstr>PowerPoint Presentation</vt:lpstr>
      <vt:lpstr>Top 3 Municipal Councillors</vt:lpstr>
      <vt:lpstr>Bottom 3 Municipal Councillors</vt:lpstr>
      <vt:lpstr>PowerPoint Presentation</vt:lpstr>
      <vt:lpstr>PowerPoint Presentation</vt:lpstr>
      <vt:lpstr>Top 10 Councillors in Number of Issues Raised</vt:lpstr>
      <vt:lpstr>Councillors who have not raised a single issue  in FY 2015-16</vt:lpstr>
      <vt:lpstr>PowerPoint Presentation</vt:lpstr>
      <vt:lpstr>PowerPoint Presentation</vt:lpstr>
      <vt:lpstr>Party-wise Average Score</vt:lpstr>
      <vt:lpstr>PowerPoint Presentation</vt:lpstr>
      <vt:lpstr>Top Councillors in Different Parameters across Delhi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Milind</dc:creator>
  <cp:lastModifiedBy>Nilam</cp:lastModifiedBy>
  <cp:revision>169</cp:revision>
  <cp:lastPrinted>2016-10-22T09:02:29Z</cp:lastPrinted>
  <dcterms:created xsi:type="dcterms:W3CDTF">2006-08-16T00:00:00Z</dcterms:created>
  <dcterms:modified xsi:type="dcterms:W3CDTF">2016-10-24T09:55:08Z</dcterms:modified>
</cp:coreProperties>
</file>